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5"/>
  </p:notesMasterIdLst>
  <p:sldIdLst>
    <p:sldId id="256" r:id="rId2"/>
    <p:sldId id="264" r:id="rId3"/>
    <p:sldId id="266" r:id="rId4"/>
    <p:sldId id="258" r:id="rId5"/>
    <p:sldId id="259" r:id="rId6"/>
    <p:sldId id="260" r:id="rId7"/>
    <p:sldId id="261" r:id="rId8"/>
    <p:sldId id="257" r:id="rId9"/>
    <p:sldId id="267" r:id="rId10"/>
    <p:sldId id="262" r:id="rId11"/>
    <p:sldId id="263" r:id="rId12"/>
    <p:sldId id="265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80" r:id="rId25"/>
    <p:sldId id="281" r:id="rId26"/>
    <p:sldId id="282" r:id="rId27"/>
    <p:sldId id="279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4" r:id="rId49"/>
    <p:sldId id="305" r:id="rId50"/>
    <p:sldId id="303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 snapToGrid="0">
      <p:cViewPr>
        <p:scale>
          <a:sx n="66" d="100"/>
          <a:sy n="66" d="100"/>
        </p:scale>
        <p:origin x="-65" y="-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B994B0-15EB-4171-B4A2-60B7410CFA19}" type="datetimeFigureOut">
              <a:rPr lang="en-US" smtClean="0"/>
              <a:t>10/15/2018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21FA07-61D2-4525-8ECC-C959FF2CBA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179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21FA07-61D2-4525-8ECC-C959FF2CBAE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5240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D5121-EDCD-4BC3-8884-07E7433927A8}" type="datetimeFigureOut">
              <a:rPr lang="en-US" smtClean="0"/>
              <a:t>10/15/2018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E682-E833-4FAA-BB0E-E4DD1A0708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1844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D5121-EDCD-4BC3-8884-07E7433927A8}" type="datetimeFigureOut">
              <a:rPr lang="en-US" smtClean="0"/>
              <a:t>10/15/2018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E682-E833-4FAA-BB0E-E4DD1A0708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8086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D5121-EDCD-4BC3-8884-07E7433927A8}" type="datetimeFigureOut">
              <a:rPr lang="en-US" smtClean="0"/>
              <a:t>10/15/2018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E682-E833-4FAA-BB0E-E4DD1A0708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0812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D5121-EDCD-4BC3-8884-07E7433927A8}" type="datetimeFigureOut">
              <a:rPr lang="en-US" smtClean="0"/>
              <a:t>10/15/2018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E682-E833-4FAA-BB0E-E4DD1A0708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4317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D5121-EDCD-4BC3-8884-07E7433927A8}" type="datetimeFigureOut">
              <a:rPr lang="en-US" smtClean="0"/>
              <a:t>10/15/2018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E682-E833-4FAA-BB0E-E4DD1A0708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3233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D5121-EDCD-4BC3-8884-07E7433927A8}" type="datetimeFigureOut">
              <a:rPr lang="en-US" smtClean="0"/>
              <a:t>10/15/2018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E682-E833-4FAA-BB0E-E4DD1A0708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4357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D5121-EDCD-4BC3-8884-07E7433927A8}" type="datetimeFigureOut">
              <a:rPr lang="en-US" smtClean="0"/>
              <a:t>10/15/2018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E682-E833-4FAA-BB0E-E4DD1A0708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5367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D5121-EDCD-4BC3-8884-07E7433927A8}" type="datetimeFigureOut">
              <a:rPr lang="en-US" smtClean="0"/>
              <a:t>10/15/2018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E682-E833-4FAA-BB0E-E4DD1A0708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3693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D5121-EDCD-4BC3-8884-07E7433927A8}" type="datetimeFigureOut">
              <a:rPr lang="en-US" smtClean="0"/>
              <a:t>10/15/2018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E682-E833-4FAA-BB0E-E4DD1A0708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9409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D5121-EDCD-4BC3-8884-07E7433927A8}" type="datetimeFigureOut">
              <a:rPr lang="en-US" smtClean="0"/>
              <a:t>10/15/2018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E682-E833-4FAA-BB0E-E4DD1A0708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9293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D5121-EDCD-4BC3-8884-07E7433927A8}" type="datetimeFigureOut">
              <a:rPr lang="en-US" smtClean="0"/>
              <a:t>10/15/2018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E682-E833-4FAA-BB0E-E4DD1A0708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2979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2D5121-EDCD-4BC3-8884-07E7433927A8}" type="datetimeFigureOut">
              <a:rPr lang="en-US" smtClean="0"/>
              <a:t>10/15/2018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03E682-E833-4FAA-BB0E-E4DD1A0708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6392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://afodor.github.io/classes/stats2015/Lecture19.pptx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242159" y="2167003"/>
            <a:ext cx="829849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Visualizing and building statistical models on multivariate data in R</a:t>
            </a: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		Anthony Fodor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		Bioinformatics and Genomics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		UNC Charlotte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</p:txBody>
      </p:sp>
      <p:sp>
        <p:nvSpPr>
          <p:cNvPr id="2" name="Rectangle 1"/>
          <p:cNvSpPr/>
          <p:nvPr/>
        </p:nvSpPr>
        <p:spPr>
          <a:xfrm>
            <a:off x="5955323" y="6294422"/>
            <a:ext cx="53293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http://afodor.github.io/classes/ChapelHill2018/ch.pptx</a:t>
            </a:r>
          </a:p>
        </p:txBody>
      </p:sp>
    </p:spTree>
    <p:extLst>
      <p:ext uri="{BB962C8B-B14F-4D97-AF65-F5344CB8AC3E}">
        <p14:creationId xmlns:p14="http://schemas.microsoft.com/office/powerpoint/2010/main" val="3742485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8894" y="12527"/>
            <a:ext cx="819551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You will need to choose some normalization scheme..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(Each sequence library will be of a different depth; you need to correct for that)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0424" y="935857"/>
            <a:ext cx="5934672" cy="4572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38203" y="5549031"/>
            <a:ext cx="115595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easiest (not necessarily the best) approach is to divide each cell by the total # of sequences in that sample.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This is relative abundance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469687" y="6538586"/>
            <a:ext cx="5749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Table due to :Matthew C. B. </a:t>
            </a:r>
            <a:r>
              <a:rPr lang="en-US" dirty="0" err="1"/>
              <a:t>Tsilimigras</a:t>
            </a:r>
            <a:r>
              <a:rPr lang="en-US" dirty="0"/>
              <a:t> (Matthew C. Brown)</a:t>
            </a:r>
          </a:p>
        </p:txBody>
      </p:sp>
    </p:spTree>
    <p:extLst>
      <p:ext uri="{BB962C8B-B14F-4D97-AF65-F5344CB8AC3E}">
        <p14:creationId xmlns:p14="http://schemas.microsoft.com/office/powerpoint/2010/main" val="3437254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5740" y="134873"/>
            <a:ext cx="1115786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Let’s say you have a spreadsheet that is un-normalized and you want to change it to log relative abundance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392" y="734670"/>
            <a:ext cx="11637847" cy="429453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716910" y="5362898"/>
            <a:ext cx="1135090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https://github.com/kwinglee/UrbanRuralChina/blob/master/16SrRNA/inputData/RDP/genus_taxaAsColumns.txt</a:t>
            </a:r>
          </a:p>
        </p:txBody>
      </p:sp>
    </p:spTree>
    <p:extLst>
      <p:ext uri="{BB962C8B-B14F-4D97-AF65-F5344CB8AC3E}">
        <p14:creationId xmlns:p14="http://schemas.microsoft.com/office/powerpoint/2010/main" val="2817519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0472" y="144687"/>
            <a:ext cx="10892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Here is a (complete) R script to convert a counts table to relative abundance and write the results to a file</a:t>
            </a:r>
          </a:p>
        </p:txBody>
      </p:sp>
      <p:sp>
        <p:nvSpPr>
          <p:cNvPr id="5" name="Rectangle 4"/>
          <p:cNvSpPr/>
          <p:nvPr/>
        </p:nvSpPr>
        <p:spPr>
          <a:xfrm>
            <a:off x="3493616" y="6488668"/>
            <a:ext cx="1081847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https://github.com/afodor/metagenomicsTools/blob/master/src/classExamples/ch2018/quickNormalization.txt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041" y="576503"/>
            <a:ext cx="10310260" cy="541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297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1966" y="144684"/>
            <a:ext cx="5493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first few lines input the file we wish to normalize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982" y="908732"/>
            <a:ext cx="12405528" cy="2502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499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815" y="801764"/>
            <a:ext cx="9126758" cy="588635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82906" y="23151"/>
            <a:ext cx="91101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On Windows (but not necessarily in Macs or in R-studio, I get this nice view when I type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                                         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edit(</a:t>
            </a:r>
            <a:r>
              <a:rPr lang="en-US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myT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630138" y="1452623"/>
            <a:ext cx="2604111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Interestingly, changes I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type here don’t persist.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(I would have to type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myT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&lt;- edit(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myT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))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to have the changes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 type into the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spreadsheet stick.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This is because data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structures in R are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Immutable!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2531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94481" y="486137"/>
            <a:ext cx="481413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If I type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rowSums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myT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 gives me the sequencing depth per sample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0617" y="1858733"/>
            <a:ext cx="8979075" cy="4484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042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19919" y="214133"/>
            <a:ext cx="910595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If I type 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hist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rowSums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myT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)) 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 get a nice graphic of my sequencing depth per sample.  Very easy, informative QA/QC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1572" y="1701479"/>
            <a:ext cx="7434043" cy="4582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430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997" y="1355560"/>
            <a:ext cx="8797000" cy="507037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38491" y="387753"/>
            <a:ext cx="5027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Alternatively, I can easily switch to a log scale…</a:t>
            </a:r>
          </a:p>
        </p:txBody>
      </p:sp>
    </p:spTree>
    <p:extLst>
      <p:ext uri="{BB962C8B-B14F-4D97-AF65-F5344CB8AC3E}">
        <p14:creationId xmlns:p14="http://schemas.microsoft.com/office/powerpoint/2010/main" val="3164048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25980" y="144685"/>
            <a:ext cx="6622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 can use the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rowSums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directly to switch to relative abundance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992" y="724201"/>
            <a:ext cx="9839325" cy="3476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187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687" y="1267430"/>
            <a:ext cx="8697819" cy="494811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05382" y="364603"/>
            <a:ext cx="6058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rowSums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on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myTNorm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should all be 1 (and they are)</a:t>
            </a:r>
          </a:p>
        </p:txBody>
      </p:sp>
    </p:spTree>
    <p:extLst>
      <p:ext uri="{BB962C8B-B14F-4D97-AF65-F5344CB8AC3E}">
        <p14:creationId xmlns:p14="http://schemas.microsoft.com/office/powerpoint/2010/main" val="117911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63930" y="208346"/>
            <a:ext cx="869981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 am assuming that you have installed…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Some version of R	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Some text editor (sublime is a very nice choice, or e-macs or vi or r-studio)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 </a:t>
            </a:r>
          </a:p>
        </p:txBody>
      </p:sp>
    </p:spTree>
    <p:extLst>
      <p:ext uri="{BB962C8B-B14F-4D97-AF65-F5344CB8AC3E}">
        <p14:creationId xmlns:p14="http://schemas.microsoft.com/office/powerpoint/2010/main" val="3705469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92866" y="578734"/>
            <a:ext cx="41729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myTNorm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is now in relative abundance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086" y="1390810"/>
            <a:ext cx="7953434" cy="4645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610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16690" y="190984"/>
            <a:ext cx="74131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Finally, we want to be able to write our normalized file to an output file.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This is a little more involved than it seems like it should be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(learning R is mostly learning stupid R tricks…)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647" y="1062640"/>
            <a:ext cx="10310260" cy="5419183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H="1">
            <a:off x="5688957" y="4797706"/>
            <a:ext cx="839165" cy="3067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5804704" y="5532699"/>
            <a:ext cx="474562" cy="5092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528124" y="4664598"/>
            <a:ext cx="446789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 by default will not give the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sampleIDs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column header.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This hacks around that default behavior</a:t>
            </a:r>
          </a:p>
        </p:txBody>
      </p:sp>
    </p:spTree>
    <p:extLst>
      <p:ext uri="{BB962C8B-B14F-4D97-AF65-F5344CB8AC3E}">
        <p14:creationId xmlns:p14="http://schemas.microsoft.com/office/powerpoint/2010/main" val="3150779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72273" y="81024"/>
            <a:ext cx="9939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end up with a text file in our working directory that can be imported into Excel (or wherever)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131" y="822275"/>
            <a:ext cx="10970350" cy="5393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226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10228" y="677118"/>
            <a:ext cx="446789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Normalizing your data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PCA Ordination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Graphing everything into one big PDF ball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Some Simple Statistical Models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Some Not So Simple Statistical Models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2604304" y="1111162"/>
            <a:ext cx="12095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5656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861BF19F-1EB0-45B6-B089-948953DD5D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143" y="1500930"/>
            <a:ext cx="11360458" cy="3325989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149BFB8E-2A25-402C-9FA7-3B466AA46606}"/>
              </a:ext>
            </a:extLst>
          </p:cNvPr>
          <p:cNvCxnSpPr/>
          <p:nvPr/>
        </p:nvCxnSpPr>
        <p:spPr>
          <a:xfrm>
            <a:off x="4168239" y="1140031"/>
            <a:ext cx="73270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062A75D9-CED7-4ACB-9A87-E42C520A3664}"/>
              </a:ext>
            </a:extLst>
          </p:cNvPr>
          <p:cNvSpPr txBox="1"/>
          <p:nvPr/>
        </p:nvSpPr>
        <p:spPr>
          <a:xfrm>
            <a:off x="4833256" y="320634"/>
            <a:ext cx="48141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There are about 340 taxa in our spreadsheet.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can’t make a 340 dimensional graph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2D37BF-3878-40F5-807F-FD4643143FA2}"/>
              </a:ext>
            </a:extLst>
          </p:cNvPr>
          <p:cNvSpPr txBox="1"/>
          <p:nvPr/>
        </p:nvSpPr>
        <p:spPr>
          <a:xfrm>
            <a:off x="1591294" y="5106390"/>
            <a:ext cx="8644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can use ordination to reduce the dimensionality (and complexity of our dataset)</a:t>
            </a:r>
          </a:p>
        </p:txBody>
      </p:sp>
    </p:spTree>
    <p:extLst>
      <p:ext uri="{BB962C8B-B14F-4D97-AF65-F5344CB8AC3E}">
        <p14:creationId xmlns:p14="http://schemas.microsoft.com/office/powerpoint/2010/main" val="2918938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13984" y="263047"/>
            <a:ext cx="778514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can use 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ordination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to reduce the dimensionality of our complex data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can go from a  (20 * 340 ) spreadsheet to a ( 20* 2 ) spreadsheet.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This will allow us to better 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what is going on with our data… </a:t>
            </a:r>
          </a:p>
        </p:txBody>
      </p:sp>
    </p:spTree>
    <p:extLst>
      <p:ext uri="{BB962C8B-B14F-4D97-AF65-F5344CB8AC3E}">
        <p14:creationId xmlns:p14="http://schemas.microsoft.com/office/powerpoint/2010/main" val="1531458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70767" y="419622"/>
            <a:ext cx="560506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Ordination is a form of 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compression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know data compression from music and photos…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01666" y="2022953"/>
            <a:ext cx="10969670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 song on a CD might be 350 MB (megabytes) big.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But we compress the song to an MP3 for our phone so that is only, maybe 6 MB big.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compression captures what is essential about the song, but in less space.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Potentially, the more we compress, the worse the song sounds!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Our ordination attempts to capture what is essential in our ~340 taxa, but in 2 columns.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can do this by taking advantage of duplicate information.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Imagine all the 340 taxa are highly correlated.  We could remove the extra information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from those columns and still have all the important information in the spreadsheet with much less space…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70767" y="5824603"/>
            <a:ext cx="82895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 A more mathematical treatment describing the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compression is here: 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http://afodor.github.io/classes/stats2015/Lecture19.pptx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) </a:t>
            </a:r>
          </a:p>
        </p:txBody>
      </p:sp>
    </p:spTree>
    <p:extLst>
      <p:ext uri="{BB962C8B-B14F-4D97-AF65-F5344CB8AC3E}">
        <p14:creationId xmlns:p14="http://schemas.microsoft.com/office/powerpoint/2010/main" val="3772308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853CFFA-4F98-4623-8B7A-F8A1B3F053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932" y="1031620"/>
            <a:ext cx="9201077" cy="46285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5280C1C-5893-4B4D-AD50-04B48D643ADE}"/>
              </a:ext>
            </a:extLst>
          </p:cNvPr>
          <p:cNvSpPr txBox="1"/>
          <p:nvPr/>
        </p:nvSpPr>
        <p:spPr>
          <a:xfrm>
            <a:off x="605641" y="296883"/>
            <a:ext cx="94179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Here is a complete script for data ordination from a (in this case) log-normalized data file…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ABE0071-5993-46D0-82BA-12E144A1CC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0227" y="1031620"/>
            <a:ext cx="4305461" cy="369632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71D3E89-52F0-4A9A-AFFD-FEC402D18F11}"/>
              </a:ext>
            </a:extLst>
          </p:cNvPr>
          <p:cNvSpPr/>
          <p:nvPr/>
        </p:nvSpPr>
        <p:spPr>
          <a:xfrm>
            <a:off x="1917700" y="6488668"/>
            <a:ext cx="10566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https://github.com/afodor/metagenomicsTools/blob/master/src/classExamples/ch2018/quickOrdination.txt</a:t>
            </a:r>
          </a:p>
        </p:txBody>
      </p:sp>
    </p:spTree>
    <p:extLst>
      <p:ext uri="{BB962C8B-B14F-4D97-AF65-F5344CB8AC3E}">
        <p14:creationId xmlns:p14="http://schemas.microsoft.com/office/powerpoint/2010/main" val="3215393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BA6CE36-AE4B-494D-8AA9-BBECC4F4B3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932" y="1031620"/>
            <a:ext cx="9201077" cy="4628505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0FA5AB0-3E12-4B4B-ABFC-10B3ED508D95}"/>
              </a:ext>
            </a:extLst>
          </p:cNvPr>
          <p:cNvCxnSpPr/>
          <p:nvPr/>
        </p:nvCxnSpPr>
        <p:spPr>
          <a:xfrm flipH="1">
            <a:off x="3053166" y="1301858"/>
            <a:ext cx="168931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9FF7A82-3186-4B77-8113-AA3BC9541748}"/>
              </a:ext>
            </a:extLst>
          </p:cNvPr>
          <p:cNvSpPr txBox="1"/>
          <p:nvPr/>
        </p:nvSpPr>
        <p:spPr>
          <a:xfrm>
            <a:off x="4821383" y="997527"/>
            <a:ext cx="71609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library that will run our ordination.  Uncomment this the first time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you run your program to download and install the program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BC60F8E-A4A5-4D06-88F2-572E1FAAABEE}"/>
              </a:ext>
            </a:extLst>
          </p:cNvPr>
          <p:cNvSpPr/>
          <p:nvPr/>
        </p:nvSpPr>
        <p:spPr>
          <a:xfrm>
            <a:off x="1917700" y="6488668"/>
            <a:ext cx="10566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https://github.com/afodor/metagenomicsTools/blob/master/src/classExamples/ch2018/quickOrdination.txt</a:t>
            </a:r>
          </a:p>
        </p:txBody>
      </p:sp>
    </p:spTree>
    <p:extLst>
      <p:ext uri="{BB962C8B-B14F-4D97-AF65-F5344CB8AC3E}">
        <p14:creationId xmlns:p14="http://schemas.microsoft.com/office/powerpoint/2010/main" val="3128492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0A03C80-8DD9-43FB-ACF1-57338C2617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932" y="1031620"/>
            <a:ext cx="9201077" cy="4628505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AFD45F8-6E22-4129-B350-641A28741897}"/>
              </a:ext>
            </a:extLst>
          </p:cNvPr>
          <p:cNvCxnSpPr/>
          <p:nvPr/>
        </p:nvCxnSpPr>
        <p:spPr>
          <a:xfrm flipH="1">
            <a:off x="2055639" y="1598740"/>
            <a:ext cx="168931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165CB7F-CDF0-4134-917A-0401CC9B9895}"/>
              </a:ext>
            </a:extLst>
          </p:cNvPr>
          <p:cNvSpPr txBox="1"/>
          <p:nvPr/>
        </p:nvSpPr>
        <p:spPr>
          <a:xfrm>
            <a:off x="3835728" y="1438697"/>
            <a:ext cx="69351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This line tells R to load the “vegan” library into memory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5676EFD-5F46-43F5-A255-A1E541B8DBCB}"/>
              </a:ext>
            </a:extLst>
          </p:cNvPr>
          <p:cNvSpPr/>
          <p:nvPr/>
        </p:nvSpPr>
        <p:spPr>
          <a:xfrm>
            <a:off x="1917700" y="6488668"/>
            <a:ext cx="10566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https://github.com/afodor/metagenomicsTools/blob/master/src/classExamples/ch2018/quickOrdination.txt</a:t>
            </a:r>
          </a:p>
        </p:txBody>
      </p:sp>
    </p:spTree>
    <p:extLst>
      <p:ext uri="{BB962C8B-B14F-4D97-AF65-F5344CB8AC3E}">
        <p14:creationId xmlns:p14="http://schemas.microsoft.com/office/powerpoint/2010/main" val="557235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10228" y="665544"/>
            <a:ext cx="446789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Normalizing your data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PCA Ordination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Graphing everything into one big PDF ball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Some Simple Statistical Models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Some Not So Simple Statistical Models</a:t>
            </a:r>
          </a:p>
        </p:txBody>
      </p:sp>
    </p:spTree>
    <p:extLst>
      <p:ext uri="{BB962C8B-B14F-4D97-AF65-F5344CB8AC3E}">
        <p14:creationId xmlns:p14="http://schemas.microsoft.com/office/powerpoint/2010/main" val="1768941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9AB448D-7722-4E28-8DCF-D3277ABFAA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" y="1350508"/>
            <a:ext cx="11849100" cy="38957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84549D9-1E12-4920-96C0-D53BF6450422}"/>
              </a:ext>
            </a:extLst>
          </p:cNvPr>
          <p:cNvSpPr txBox="1"/>
          <p:nvPr/>
        </p:nvSpPr>
        <p:spPr>
          <a:xfrm>
            <a:off x="819397" y="296884"/>
            <a:ext cx="81868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vegan package has many useful tools for dealing with ecology count data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(like sequencing data from metagenomics)</a:t>
            </a:r>
          </a:p>
        </p:txBody>
      </p:sp>
    </p:spTree>
    <p:extLst>
      <p:ext uri="{BB962C8B-B14F-4D97-AF65-F5344CB8AC3E}">
        <p14:creationId xmlns:p14="http://schemas.microsoft.com/office/powerpoint/2010/main" val="49429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ED59CAB-276D-409E-BB50-FDB887811E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932" y="1031620"/>
            <a:ext cx="9201077" cy="4628505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94FD395-1EAD-4795-9590-6C004FC24674}"/>
              </a:ext>
            </a:extLst>
          </p:cNvPr>
          <p:cNvCxnSpPr/>
          <p:nvPr/>
        </p:nvCxnSpPr>
        <p:spPr>
          <a:xfrm flipH="1">
            <a:off x="1769432" y="2161309"/>
            <a:ext cx="10925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5A6795E-8A45-4F2E-9302-9CC926202F20}"/>
              </a:ext>
            </a:extLst>
          </p:cNvPr>
          <p:cNvSpPr txBox="1"/>
          <p:nvPr/>
        </p:nvSpPr>
        <p:spPr>
          <a:xfrm>
            <a:off x="2885707" y="1983179"/>
            <a:ext cx="9469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As before we start R in a clean state (we would not do this if this were part of a larger suite)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86D873-1E92-42AC-A39D-E360DBCD4F50}"/>
              </a:ext>
            </a:extLst>
          </p:cNvPr>
          <p:cNvSpPr/>
          <p:nvPr/>
        </p:nvSpPr>
        <p:spPr>
          <a:xfrm>
            <a:off x="1917700" y="6488668"/>
            <a:ext cx="10566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https://github.com/afodor/metagenomicsTools/blob/master/src/classExamples/ch2018/quickOrdination.txt</a:t>
            </a:r>
          </a:p>
        </p:txBody>
      </p:sp>
    </p:spTree>
    <p:extLst>
      <p:ext uri="{BB962C8B-B14F-4D97-AF65-F5344CB8AC3E}">
        <p14:creationId xmlns:p14="http://schemas.microsoft.com/office/powerpoint/2010/main" val="386287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4359179-6390-42F6-B604-C1DFAA404A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932" y="1031620"/>
            <a:ext cx="9201077" cy="4628505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6812401-D4CC-46B2-B33C-B34464E6DD14}"/>
              </a:ext>
            </a:extLst>
          </p:cNvPr>
          <p:cNvCxnSpPr/>
          <p:nvPr/>
        </p:nvCxnSpPr>
        <p:spPr>
          <a:xfrm flipH="1">
            <a:off x="7315209" y="2707574"/>
            <a:ext cx="10925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CFF7E8E-410A-4E3B-8AE3-7054F0519264}"/>
              </a:ext>
            </a:extLst>
          </p:cNvPr>
          <p:cNvSpPr txBox="1"/>
          <p:nvPr/>
        </p:nvSpPr>
        <p:spPr>
          <a:xfrm>
            <a:off x="7515885" y="2398816"/>
            <a:ext cx="41217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And we tell R where we have the data </a:t>
            </a:r>
          </a:p>
          <a:p>
            <a:pPr algn="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(this can alternatively be a URL)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2664CA9-E07D-4E92-AC55-96A1BC744B63}"/>
              </a:ext>
            </a:extLst>
          </p:cNvPr>
          <p:cNvSpPr/>
          <p:nvPr/>
        </p:nvSpPr>
        <p:spPr>
          <a:xfrm>
            <a:off x="1917700" y="6488668"/>
            <a:ext cx="10566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https://github.com/afodor/metagenomicsTools/blob/master/src/classExamples/ch2018/quickOrdination.txt</a:t>
            </a:r>
          </a:p>
        </p:txBody>
      </p:sp>
    </p:spTree>
    <p:extLst>
      <p:ext uri="{BB962C8B-B14F-4D97-AF65-F5344CB8AC3E}">
        <p14:creationId xmlns:p14="http://schemas.microsoft.com/office/powerpoint/2010/main" val="3235562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1128744-06F7-44B2-A32A-49C718B467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932" y="1031620"/>
            <a:ext cx="9201077" cy="4628505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51DBED8-1622-4088-87A7-1BADADFA2DDE}"/>
              </a:ext>
            </a:extLst>
          </p:cNvPr>
          <p:cNvCxnSpPr/>
          <p:nvPr/>
        </p:nvCxnSpPr>
        <p:spPr>
          <a:xfrm flipH="1">
            <a:off x="7315209" y="3291774"/>
            <a:ext cx="10925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18C4E0D-48D8-4C40-9F7D-9A6EC61F7471}"/>
              </a:ext>
            </a:extLst>
          </p:cNvPr>
          <p:cNvSpPr txBox="1"/>
          <p:nvPr/>
        </p:nvSpPr>
        <p:spPr>
          <a:xfrm>
            <a:off x="7711161" y="2995716"/>
            <a:ext cx="3634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As before we read our data into R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0E2DB94-17BB-4921-94DA-990E9D760A0D}"/>
              </a:ext>
            </a:extLst>
          </p:cNvPr>
          <p:cNvSpPr/>
          <p:nvPr/>
        </p:nvSpPr>
        <p:spPr>
          <a:xfrm>
            <a:off x="1917700" y="6488668"/>
            <a:ext cx="10566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https://github.com/afodor/metagenomicsTools/blob/master/src/classExamples/ch2018/quickOrdination.txt</a:t>
            </a:r>
          </a:p>
        </p:txBody>
      </p:sp>
    </p:spTree>
    <p:extLst>
      <p:ext uri="{BB962C8B-B14F-4D97-AF65-F5344CB8AC3E}">
        <p14:creationId xmlns:p14="http://schemas.microsoft.com/office/powerpoint/2010/main" val="3215133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E5D0DCA-330B-4282-80A7-410E784749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" y="864632"/>
            <a:ext cx="7879957" cy="23844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C884F2D-EA23-4196-8229-F345E69C8C96}"/>
              </a:ext>
            </a:extLst>
          </p:cNvPr>
          <p:cNvSpPr txBox="1"/>
          <p:nvPr/>
        </p:nvSpPr>
        <p:spPr>
          <a:xfrm>
            <a:off x="495300" y="342900"/>
            <a:ext cx="9860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At this point in our program, our spreadsheet has 160 samples (rows) and &gt; 340 taxa (columns)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592623-1B12-4036-8167-5354E77417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4025" y="3249057"/>
            <a:ext cx="8156575" cy="350191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C97F2A5-D090-4460-8DC1-B7BAA1DAD09C}"/>
              </a:ext>
            </a:extLst>
          </p:cNvPr>
          <p:cNvSpPr txBox="1"/>
          <p:nvPr/>
        </p:nvSpPr>
        <p:spPr>
          <a:xfrm>
            <a:off x="6553200" y="2832100"/>
            <a:ext cx="11884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edit( </a:t>
            </a:r>
            <a:r>
              <a:rPr lang="en-US" dirty="0" err="1"/>
              <a:t>myT</a:t>
            </a:r>
            <a:r>
              <a:rPr lang="en-US" dirty="0"/>
              <a:t>)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81AB7A-5B4B-4CEB-A56B-A409B9869862}"/>
              </a:ext>
            </a:extLst>
          </p:cNvPr>
          <p:cNvSpPr txBox="1"/>
          <p:nvPr/>
        </p:nvSpPr>
        <p:spPr>
          <a:xfrm>
            <a:off x="609600" y="3797300"/>
            <a:ext cx="244169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This spreadsheet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has both the forward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and backwards reads;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want to 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filter out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forward reads</a:t>
            </a:r>
          </a:p>
        </p:txBody>
      </p:sp>
    </p:spTree>
    <p:extLst>
      <p:ext uri="{BB962C8B-B14F-4D97-AF65-F5344CB8AC3E}">
        <p14:creationId xmlns:p14="http://schemas.microsoft.com/office/powerpoint/2010/main" val="1151734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2EA5C2F-A4BA-4ABD-A563-9523AA6D3D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932" y="1031620"/>
            <a:ext cx="9201077" cy="4628505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E48FD9E-35DC-49F0-B795-626E697E1C77}"/>
              </a:ext>
            </a:extLst>
          </p:cNvPr>
          <p:cNvCxnSpPr/>
          <p:nvPr/>
        </p:nvCxnSpPr>
        <p:spPr>
          <a:xfrm flipH="1">
            <a:off x="3632209" y="3875974"/>
            <a:ext cx="10925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CBF99AE-1018-4B89-920B-061CFAC5A24B}"/>
              </a:ext>
            </a:extLst>
          </p:cNvPr>
          <p:cNvSpPr txBox="1"/>
          <p:nvPr/>
        </p:nvSpPr>
        <p:spPr>
          <a:xfrm>
            <a:off x="4386464" y="3592616"/>
            <a:ext cx="5981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Here we only keep the rows where the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readNumber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== 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E64624F-6EF3-42DE-BC9F-CC336FA04028}"/>
              </a:ext>
            </a:extLst>
          </p:cNvPr>
          <p:cNvSpPr/>
          <p:nvPr/>
        </p:nvSpPr>
        <p:spPr>
          <a:xfrm>
            <a:off x="1917700" y="6488668"/>
            <a:ext cx="10566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https://github.com/afodor/metagenomicsTools/blob/master/src/classExamples/ch2018/quickOrdination.txt</a:t>
            </a:r>
          </a:p>
        </p:txBody>
      </p:sp>
    </p:spTree>
    <p:extLst>
      <p:ext uri="{BB962C8B-B14F-4D97-AF65-F5344CB8AC3E}">
        <p14:creationId xmlns:p14="http://schemas.microsoft.com/office/powerpoint/2010/main" val="3543057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D9CF671-F1F4-4952-A73C-C5EDAEDE65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324" y="993775"/>
            <a:ext cx="7496175" cy="265731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5DECB1D-8F9B-4E76-A10C-DD4F3182F261}"/>
              </a:ext>
            </a:extLst>
          </p:cNvPr>
          <p:cNvSpPr txBox="1"/>
          <p:nvPr/>
        </p:nvSpPr>
        <p:spPr>
          <a:xfrm>
            <a:off x="1079500" y="165100"/>
            <a:ext cx="7391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After we filter, only the rows for which the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readNumber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was 1 are left…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4F07D0-9033-4BBC-8A31-9E3DC4807A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0516" y="3281752"/>
            <a:ext cx="5613184" cy="344517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E2DDFB0-1FCF-4434-8B66-3CEC74E99ACD}"/>
              </a:ext>
            </a:extLst>
          </p:cNvPr>
          <p:cNvSpPr txBox="1"/>
          <p:nvPr/>
        </p:nvSpPr>
        <p:spPr>
          <a:xfrm>
            <a:off x="6845300" y="2870200"/>
            <a:ext cx="1082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edit(</a:t>
            </a:r>
            <a:r>
              <a:rPr lang="en-US" dirty="0" err="1"/>
              <a:t>myT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22763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2F1BF32-FA63-4511-91CC-634E85428C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537" y="2028825"/>
            <a:ext cx="9071347" cy="14001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C41074E-73C4-4BFB-BE42-2C30C5D03B0C}"/>
              </a:ext>
            </a:extLst>
          </p:cNvPr>
          <p:cNvSpPr txBox="1"/>
          <p:nvPr/>
        </p:nvSpPr>
        <p:spPr>
          <a:xfrm>
            <a:off x="800100" y="431800"/>
            <a:ext cx="8468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ability to quickly subset data tables is one of the most powerful features of R 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D299B9D-4C4C-49DB-878C-8AFFB38D2EFC}"/>
              </a:ext>
            </a:extLst>
          </p:cNvPr>
          <p:cNvCxnSpPr/>
          <p:nvPr/>
        </p:nvCxnSpPr>
        <p:spPr>
          <a:xfrm flipH="1" flipV="1">
            <a:off x="7785100" y="2400300"/>
            <a:ext cx="723900" cy="6223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A55959E-6483-4E4E-905C-6B70BDDEC8A0}"/>
              </a:ext>
            </a:extLst>
          </p:cNvPr>
          <p:cNvSpPr txBox="1"/>
          <p:nvPr/>
        </p:nvSpPr>
        <p:spPr>
          <a:xfrm>
            <a:off x="8216900" y="3225800"/>
            <a:ext cx="34034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Return columns 10-13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for one subject at one timepoint</a:t>
            </a:r>
          </a:p>
        </p:txBody>
      </p:sp>
    </p:spTree>
    <p:extLst>
      <p:ext uri="{BB962C8B-B14F-4D97-AF65-F5344CB8AC3E}">
        <p14:creationId xmlns:p14="http://schemas.microsoft.com/office/powerpoint/2010/main" val="3582912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E14F5AD-9586-41DC-AB69-59A1F478E8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932" y="1031620"/>
            <a:ext cx="9201077" cy="4628505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0ABD150-415F-42AE-B5E0-981074089EA4}"/>
              </a:ext>
            </a:extLst>
          </p:cNvPr>
          <p:cNvCxnSpPr/>
          <p:nvPr/>
        </p:nvCxnSpPr>
        <p:spPr>
          <a:xfrm flipH="1">
            <a:off x="3124209" y="4434774"/>
            <a:ext cx="10925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2FECD9C-8412-4AD2-8E34-E5B95D3191B6}"/>
              </a:ext>
            </a:extLst>
          </p:cNvPr>
          <p:cNvSpPr txBox="1"/>
          <p:nvPr/>
        </p:nvSpPr>
        <p:spPr>
          <a:xfrm>
            <a:off x="3240241" y="4011716"/>
            <a:ext cx="6314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Here we separate the data we want to ordinate from the first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              4 columns of metadata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F4D2280-75CA-4539-9988-A67404BF7E5E}"/>
              </a:ext>
            </a:extLst>
          </p:cNvPr>
          <p:cNvSpPr/>
          <p:nvPr/>
        </p:nvSpPr>
        <p:spPr>
          <a:xfrm>
            <a:off x="1917700" y="6488668"/>
            <a:ext cx="10566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https://github.com/afodor/metagenomicsTools/blob/master/src/classExamples/ch2018/quickOrdination.txt</a:t>
            </a:r>
          </a:p>
        </p:txBody>
      </p:sp>
    </p:spTree>
    <p:extLst>
      <p:ext uri="{BB962C8B-B14F-4D97-AF65-F5344CB8AC3E}">
        <p14:creationId xmlns:p14="http://schemas.microsoft.com/office/powerpoint/2010/main" val="1359000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04802DA-2BAF-4A6E-A3C6-AA7E6014CA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1550" y="1068387"/>
            <a:ext cx="8724900" cy="4543425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B00CD63-D0D3-4D90-BF07-D32C609F3143}"/>
              </a:ext>
            </a:extLst>
          </p:cNvPr>
          <p:cNvCxnSpPr/>
          <p:nvPr/>
        </p:nvCxnSpPr>
        <p:spPr>
          <a:xfrm flipV="1">
            <a:off x="1463965" y="3086100"/>
            <a:ext cx="898235" cy="609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EEB8BE9-6412-4286-A6AD-23F68D96941A}"/>
              </a:ext>
            </a:extLst>
          </p:cNvPr>
          <p:cNvSpPr txBox="1"/>
          <p:nvPr/>
        </p:nvSpPr>
        <p:spPr>
          <a:xfrm>
            <a:off x="292100" y="3962400"/>
            <a:ext cx="158248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Return all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but the first 4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columns</a:t>
            </a:r>
          </a:p>
        </p:txBody>
      </p:sp>
    </p:spTree>
    <p:extLst>
      <p:ext uri="{BB962C8B-B14F-4D97-AF65-F5344CB8AC3E}">
        <p14:creationId xmlns:p14="http://schemas.microsoft.com/office/powerpoint/2010/main" val="599067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14400" y="319414"/>
            <a:ext cx="477566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If you are following along with our datasets…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will be using the data from this paper…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216538"/>
            <a:ext cx="10137562" cy="462012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617935" y="6112505"/>
            <a:ext cx="892061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/>
              <a:t>https://microbiomejournal.biomedcentral.com/articles/10.1186/s40168-017-0338-7</a:t>
            </a:r>
          </a:p>
        </p:txBody>
      </p:sp>
    </p:spTree>
    <p:extLst>
      <p:ext uri="{BB962C8B-B14F-4D97-AF65-F5344CB8AC3E}">
        <p14:creationId xmlns:p14="http://schemas.microsoft.com/office/powerpoint/2010/main" val="3696721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C860B08-6554-437A-BF83-AF1A17D48E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932" y="1031620"/>
            <a:ext cx="9201077" cy="4628505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53EE9A6-ACC5-4D74-961E-87C855193CA0}"/>
              </a:ext>
            </a:extLst>
          </p:cNvPr>
          <p:cNvCxnSpPr/>
          <p:nvPr/>
        </p:nvCxnSpPr>
        <p:spPr>
          <a:xfrm flipH="1">
            <a:off x="4699009" y="4980874"/>
            <a:ext cx="10925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39EC624-98F9-4414-A73B-C9F3CDC19514}"/>
              </a:ext>
            </a:extLst>
          </p:cNvPr>
          <p:cNvSpPr txBox="1"/>
          <p:nvPr/>
        </p:nvSpPr>
        <p:spPr>
          <a:xfrm>
            <a:off x="5668743" y="4735616"/>
            <a:ext cx="4711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Here we do the ordination/data compression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69E6710-DAB5-4486-8A33-254232C45191}"/>
              </a:ext>
            </a:extLst>
          </p:cNvPr>
          <p:cNvSpPr/>
          <p:nvPr/>
        </p:nvSpPr>
        <p:spPr>
          <a:xfrm>
            <a:off x="1917700" y="6488668"/>
            <a:ext cx="10566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https://github.com/afodor/metagenomicsTools/blob/master/src/classExamples/ch2018/quickOrdination.txt</a:t>
            </a:r>
          </a:p>
        </p:txBody>
      </p:sp>
    </p:spTree>
    <p:extLst>
      <p:ext uri="{BB962C8B-B14F-4D97-AF65-F5344CB8AC3E}">
        <p14:creationId xmlns:p14="http://schemas.microsoft.com/office/powerpoint/2010/main" val="742461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C507BE8-A6C9-4FC8-B4ED-32E1ABA2DA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932" y="1031620"/>
            <a:ext cx="9201077" cy="462850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2DAFE44-E888-4713-B0B9-3A42F74C70CE}"/>
              </a:ext>
            </a:extLst>
          </p:cNvPr>
          <p:cNvSpPr txBox="1"/>
          <p:nvPr/>
        </p:nvSpPr>
        <p:spPr>
          <a:xfrm>
            <a:off x="8931924" y="4799116"/>
            <a:ext cx="2159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And plot the results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40B557-64B3-453C-B834-99B97318C5E9}"/>
              </a:ext>
            </a:extLst>
          </p:cNvPr>
          <p:cNvSpPr/>
          <p:nvPr/>
        </p:nvSpPr>
        <p:spPr>
          <a:xfrm>
            <a:off x="1917700" y="6488668"/>
            <a:ext cx="10566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https://github.com/afodor/metagenomicsTools/blob/master/src/classExamples/ch2018/quickOrdination.txt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985BA4B-2271-49FF-8B78-F8D1C4B7DB98}"/>
              </a:ext>
            </a:extLst>
          </p:cNvPr>
          <p:cNvCxnSpPr/>
          <p:nvPr/>
        </p:nvCxnSpPr>
        <p:spPr>
          <a:xfrm flipH="1">
            <a:off x="8877300" y="5181600"/>
            <a:ext cx="393700" cy="203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BCE8DF19-1E57-4907-803E-A6149682F2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4487" y="734787"/>
            <a:ext cx="3630613" cy="3155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595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D2767F2-DBA6-40C9-B330-65516DD08D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1587" y="680797"/>
            <a:ext cx="6323013" cy="54964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D5CF232-3EE6-402E-A07D-5B8BDB225127}"/>
              </a:ext>
            </a:extLst>
          </p:cNvPr>
          <p:cNvSpPr txBox="1"/>
          <p:nvPr/>
        </p:nvSpPr>
        <p:spPr>
          <a:xfrm>
            <a:off x="2541587" y="287097"/>
            <a:ext cx="45576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This graph is not quite publication ready….</a:t>
            </a:r>
          </a:p>
        </p:txBody>
      </p:sp>
    </p:spTree>
    <p:extLst>
      <p:ext uri="{BB962C8B-B14F-4D97-AF65-F5344CB8AC3E}">
        <p14:creationId xmlns:p14="http://schemas.microsoft.com/office/powerpoint/2010/main" val="3065881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14AA094-6C3B-41F2-845E-744A36E23C8B}"/>
              </a:ext>
            </a:extLst>
          </p:cNvPr>
          <p:cNvSpPr txBox="1"/>
          <p:nvPr/>
        </p:nvSpPr>
        <p:spPr>
          <a:xfrm>
            <a:off x="647700" y="6121400"/>
            <a:ext cx="96574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can pass options to our plot function to make the graph a little easier to see and a legend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Google searches help us find these commands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66907FB-F677-4646-8940-4D3D68F4D4AA}"/>
              </a:ext>
            </a:extLst>
          </p:cNvPr>
          <p:cNvSpPr/>
          <p:nvPr/>
        </p:nvSpPr>
        <p:spPr>
          <a:xfrm>
            <a:off x="228600" y="-38099"/>
            <a:ext cx="4279900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>
              <a:latin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</a:rPr>
              <a:t>plot(</a:t>
            </a:r>
            <a:r>
              <a:rPr lang="en-US" dirty="0" err="1">
                <a:latin typeface="Courier New" panose="02070309020205020404" pitchFamily="49" charset="0"/>
              </a:rPr>
              <a:t>myPCOA$CA$u</a:t>
            </a:r>
            <a:r>
              <a:rPr lang="en-US" dirty="0">
                <a:latin typeface="Courier New" panose="02070309020205020404" pitchFamily="49" charset="0"/>
              </a:rPr>
              <a:t>[,1], </a:t>
            </a:r>
            <a:r>
              <a:rPr lang="en-US" dirty="0" err="1">
                <a:latin typeface="Courier New" panose="02070309020205020404" pitchFamily="49" charset="0"/>
              </a:rPr>
              <a:t>myPCOA$CA$u</a:t>
            </a:r>
            <a:r>
              <a:rPr lang="en-US" dirty="0">
                <a:latin typeface="Courier New" panose="02070309020205020404" pitchFamily="49" charset="0"/>
              </a:rPr>
              <a:t>[,2],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col =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ifelse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myT$ruralUrban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== "rural", "red", "blue"),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xlab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="MDS 1",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ylab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="MDS 2", main="Rural urban MDS",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pch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=19,cex=1.3)</a:t>
            </a:r>
          </a:p>
          <a:p>
            <a:endParaRPr lang="en-US" dirty="0">
              <a:latin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</a:rPr>
              <a:t>legend( "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topleft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", legend=c("urban", "rural"), col=c("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red","blue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"),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pch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=19,cex=1.3 )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BE564C9-2144-4B45-B03B-A73663D338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3600" y="90269"/>
            <a:ext cx="6076052" cy="6067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161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F301A13-DF9B-47CB-84F3-8CB8352723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5824" y="1092199"/>
            <a:ext cx="7140575" cy="441341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6BEE82A-79AE-4B51-BBCE-202E3774AB74}"/>
              </a:ext>
            </a:extLst>
          </p:cNvPr>
          <p:cNvSpPr/>
          <p:nvPr/>
        </p:nvSpPr>
        <p:spPr>
          <a:xfrm>
            <a:off x="4974471" y="5974834"/>
            <a:ext cx="56974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https://www.statmethods.net/advgraphs/parameters.html</a:t>
            </a:r>
          </a:p>
        </p:txBody>
      </p:sp>
    </p:spTree>
    <p:extLst>
      <p:ext uri="{BB962C8B-B14F-4D97-AF65-F5344CB8AC3E}">
        <p14:creationId xmlns:p14="http://schemas.microsoft.com/office/powerpoint/2010/main" val="1538190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5EE7ABA-ED72-4E19-9B15-B2748651470C}"/>
              </a:ext>
            </a:extLst>
          </p:cNvPr>
          <p:cNvSpPr/>
          <p:nvPr/>
        </p:nvSpPr>
        <p:spPr>
          <a:xfrm>
            <a:off x="1917700" y="6488668"/>
            <a:ext cx="10566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https://github.com/afodor/metagenomicsTools/blob/master/src/classExamples/ch2018/quickOrdination.txt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ED8C84-08E9-4012-975E-0AF4785341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399" y="705405"/>
            <a:ext cx="8600589" cy="55048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FA7DC2A-62ED-4BC1-86FC-1BB4837F01DA}"/>
              </a:ext>
            </a:extLst>
          </p:cNvPr>
          <p:cNvSpPr txBox="1"/>
          <p:nvPr/>
        </p:nvSpPr>
        <p:spPr>
          <a:xfrm>
            <a:off x="584200" y="241300"/>
            <a:ext cx="2800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Here is our script so far…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3CE9D00-1C46-48CF-90D3-4979B6D2CE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9181" y="285187"/>
            <a:ext cx="4222685" cy="421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112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97711" y="104173"/>
            <a:ext cx="95805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We can make one more refinement.  How much duplicate information was there in the taxa?</a:t>
            </a: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That is, how much were the taxa correlated?  How good was our compression?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9985" y="1334358"/>
            <a:ext cx="9476423" cy="42852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77119" y="792867"/>
            <a:ext cx="74901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We can use the “summary” command and R will yield this information…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545028" y="6369479"/>
            <a:ext cx="69925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more details at http://afodor.github.io/classes/stats2015/Lecture19.pptx</a:t>
            </a:r>
          </a:p>
        </p:txBody>
      </p:sp>
    </p:spTree>
    <p:extLst>
      <p:ext uri="{BB962C8B-B14F-4D97-AF65-F5344CB8AC3E}">
        <p14:creationId xmlns:p14="http://schemas.microsoft.com/office/powerpoint/2010/main" val="2750157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631" y="968025"/>
            <a:ext cx="8121280" cy="501608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19246" y="231494"/>
            <a:ext cx="631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We can (in this case manually) add this to our graph script…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5EE7ABA-ED72-4E19-9B15-B2748651470C}"/>
              </a:ext>
            </a:extLst>
          </p:cNvPr>
          <p:cNvSpPr/>
          <p:nvPr/>
        </p:nvSpPr>
        <p:spPr>
          <a:xfrm>
            <a:off x="1917700" y="6482881"/>
            <a:ext cx="10566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https://github.com/afodor/metagenomicsTools/blob/master/src/classExamples/ch2018/quickOrdination.txt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7757" y="544009"/>
            <a:ext cx="4092367" cy="4084375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 flipV="1">
            <a:off x="1713053" y="5532699"/>
            <a:ext cx="347241" cy="2025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4375230" y="5532699"/>
            <a:ext cx="283580" cy="2025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7181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794" y="485079"/>
            <a:ext cx="10011807" cy="619930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71332" y="115747"/>
            <a:ext cx="99779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And, finally, we might want to write one file with the metadata, taxa information and MDS axes…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5972537" y="5607934"/>
            <a:ext cx="804440" cy="115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5986041" y="5835567"/>
            <a:ext cx="804440" cy="115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8902845" y="6454814"/>
            <a:ext cx="804440" cy="115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5214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668" y="1702778"/>
            <a:ext cx="11774856" cy="267610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60025" y="682906"/>
            <a:ext cx="8930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This is now ready to be inputted into any application (or read in by the next R script….)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4154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70142" y="306888"/>
            <a:ext cx="9328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Tables and r-scripts were nicely organized by Kathryn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Winglee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(now of the CDC in Atlanta)</a:t>
            </a:r>
          </a:p>
        </p:txBody>
      </p:sp>
      <p:sp>
        <p:nvSpPr>
          <p:cNvPr id="6" name="Rectangle 5"/>
          <p:cNvSpPr/>
          <p:nvPr/>
        </p:nvSpPr>
        <p:spPr>
          <a:xfrm>
            <a:off x="7475050" y="6263107"/>
            <a:ext cx="45821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https://github.com/kwinglee/UrbanRuralChina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234" y="1320892"/>
            <a:ext cx="11264123" cy="2523269"/>
          </a:xfrm>
          <a:prstGeom prst="rect">
            <a:avLst/>
          </a:prstGeom>
        </p:spPr>
      </p:pic>
      <p:pic>
        <p:nvPicPr>
          <p:cNvPr id="1026" name="Picture 2" descr="Winglee, Kathry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142" y="4543512"/>
            <a:ext cx="2095500" cy="1962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2320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10228" y="665544"/>
            <a:ext cx="446789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Normalizing your data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PCA Ordination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Graphing everything into one big PDF ball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Some Simple Statistical Models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Some Not So Simple Statistical Models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5231757" y="1383168"/>
            <a:ext cx="12095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8397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668" y="1702778"/>
            <a:ext cx="11774856" cy="267610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53970" y="682906"/>
            <a:ext cx="9901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We have a number of “metadata” columns in our spreadsheet that we might be interested in…..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61372" y="5058137"/>
            <a:ext cx="1107226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Before we start to build statistical models, it would be useful to be able to graph out the entire spreadsheet.</a:t>
            </a: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The ability to make visualizations of very complex datasets is one of the great strengths of R.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We are going to make a multi-page PDF “ball” where each page of the PDF is an MDS axes (or taxa)</a:t>
            </a: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graphed out against all of the metadata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7555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677609" y="6335172"/>
            <a:ext cx="1074902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https://github.com/afodor/metagenomicsTools/blob/master/src/classExamples/ch2018/pdfBall.txt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612" y="1073311"/>
            <a:ext cx="9750706" cy="364217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25975" y="289368"/>
            <a:ext cx="9093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We start by defining which columns in our spreadsheet we will want to be on our y axes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6736466" y="4485185"/>
            <a:ext cx="1238491" cy="57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9484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021" y="1076445"/>
            <a:ext cx="10505827" cy="545348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19246" y="324091"/>
            <a:ext cx="11033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There are about 350 columns that we are interested in (but as we will see we will filter some of those away)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179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735" y="537167"/>
            <a:ext cx="10272226" cy="608355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16689" y="167836"/>
            <a:ext cx="7943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Here is a script to make a “PDF ball” of all of our data columns vs. subject id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677609" y="6335172"/>
            <a:ext cx="1074902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https://github.com/afodor/metagenomicsTools/blob/master/src/classExamples/ch2018/pdfBall.txt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2286000" y="1302152"/>
            <a:ext cx="14294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657601" y="1088022"/>
            <a:ext cx="5151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Open up a PDF file for writing in our output directory</a:t>
            </a:r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1695691" y="4409954"/>
            <a:ext cx="8802547" cy="118061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291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735" y="537167"/>
            <a:ext cx="10272226" cy="608355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16689" y="167836"/>
            <a:ext cx="7943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Here is a script to make a “PDF ball” of all of our data columns vs. subject id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677609" y="6335172"/>
            <a:ext cx="1074902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https://github.com/afodor/metagenomicsTools/blob/master/src/classExamples/ch2018/pdfBall.txt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3090440" y="1823012"/>
            <a:ext cx="14294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ounded Rectangle 8"/>
          <p:cNvSpPr/>
          <p:nvPr/>
        </p:nvSpPr>
        <p:spPr>
          <a:xfrm>
            <a:off x="1695691" y="4409954"/>
            <a:ext cx="8802547" cy="118061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583576" y="1655181"/>
            <a:ext cx="4362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Remember the </a:t>
            </a:r>
            <a:r>
              <a:rPr lang="en-US" dirty="0" err="1" smtClean="0"/>
              <a:t>patientIDs</a:t>
            </a:r>
            <a:r>
              <a:rPr lang="en-US" dirty="0" smtClean="0"/>
              <a:t> (will be our x-axis)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053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735" y="537167"/>
            <a:ext cx="10272226" cy="608355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16689" y="167836"/>
            <a:ext cx="7943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Here is a script to make a “PDF ball” of all of our data columns vs. subject id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677609" y="6335172"/>
            <a:ext cx="1074902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https://github.com/afodor/metagenomicsTools/blob/master/src/classExamples/ch2018/pdfBall.txt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2529068" y="2361236"/>
            <a:ext cx="14294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ounded Rectangle 7"/>
          <p:cNvSpPr/>
          <p:nvPr/>
        </p:nvSpPr>
        <p:spPr>
          <a:xfrm>
            <a:off x="1695691" y="4409954"/>
            <a:ext cx="8802547" cy="118061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022204" y="2193405"/>
            <a:ext cx="2963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Iterate over our data columns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6596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735" y="542954"/>
            <a:ext cx="10272226" cy="608355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16689" y="167836"/>
            <a:ext cx="7943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Here is a script to make a “PDF ball” of all of our data columns vs. subject id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677609" y="6335172"/>
            <a:ext cx="1074902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https://github.com/afodor/metagenomicsTools/blob/master/src/classExamples/ch2018/pdfBall.txt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2766351" y="2870519"/>
            <a:ext cx="14294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ounded Rectangle 7"/>
          <p:cNvSpPr/>
          <p:nvPr/>
        </p:nvSpPr>
        <p:spPr>
          <a:xfrm>
            <a:off x="1695691" y="4409954"/>
            <a:ext cx="8802547" cy="118061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259487" y="2702688"/>
            <a:ext cx="3820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Select out the </a:t>
            </a:r>
            <a:r>
              <a:rPr lang="en-US" dirty="0" err="1" smtClean="0"/>
              <a:t>ith</a:t>
            </a:r>
            <a:r>
              <a:rPr lang="en-US" dirty="0" smtClean="0"/>
              <a:t> column for our y-axis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6169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735" y="537167"/>
            <a:ext cx="10272226" cy="608355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16689" y="167836"/>
            <a:ext cx="7943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Here is a script to make a “PDF ball” of all of our data columns vs. subject id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677609" y="6335172"/>
            <a:ext cx="1074902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https://github.com/afodor/metagenomicsTools/blob/master/src/classExamples/ch2018/pdfBall.txt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4467824" y="3408737"/>
            <a:ext cx="14294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/>
          <p:cNvSpPr/>
          <p:nvPr/>
        </p:nvSpPr>
        <p:spPr>
          <a:xfrm>
            <a:off x="1695691" y="4409954"/>
            <a:ext cx="8802547" cy="118061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5943599" y="3229332"/>
            <a:ext cx="392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Only taxa that are at least 25% non-zero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7411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735" y="537167"/>
            <a:ext cx="10272226" cy="608355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16689" y="167836"/>
            <a:ext cx="7943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Here is a script to make a “PDF ball” of all of our data columns vs. subject id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677609" y="6335172"/>
            <a:ext cx="1074902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https://github.com/afodor/metagenomicsTools/blob/master/src/classExamples/ch2018/pdfBall.txt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3964327" y="3935381"/>
            <a:ext cx="14294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/>
          <p:cNvSpPr/>
          <p:nvPr/>
        </p:nvSpPr>
        <p:spPr>
          <a:xfrm>
            <a:off x="1695691" y="4409954"/>
            <a:ext cx="8802547" cy="118061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5440102" y="3755976"/>
            <a:ext cx="2319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The name of our y-axis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0197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07304" y="400833"/>
            <a:ext cx="5797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will use this spreadsheet as our base input into R…</a:t>
            </a:r>
          </a:p>
        </p:txBody>
      </p:sp>
      <p:sp>
        <p:nvSpPr>
          <p:cNvPr id="2" name="Rectangle 1"/>
          <p:cNvSpPr/>
          <p:nvPr/>
        </p:nvSpPr>
        <p:spPr>
          <a:xfrm>
            <a:off x="148224" y="6418255"/>
            <a:ext cx="1353646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https://github.com/kwinglee/UrbanRuralChina/blob/master/16SrRNA/inputData/RDP/genus_taxaAsColumnsLogNorm_WithMetadata.txt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466" y="945385"/>
            <a:ext cx="11360458" cy="3325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337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735" y="537167"/>
            <a:ext cx="10272226" cy="608355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16689" y="167836"/>
            <a:ext cx="7943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Here is a script to make a “PDF ball” of all of our data columns vs. subject id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677609" y="6335172"/>
            <a:ext cx="1074902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https://github.com/afodor/metagenomicsTools/blob/master/src/classExamples/ch2018/pdfBall.txt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6834832" y="4936589"/>
            <a:ext cx="14294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ounded Rectangle 7"/>
          <p:cNvSpPr/>
          <p:nvPr/>
        </p:nvSpPr>
        <p:spPr>
          <a:xfrm>
            <a:off x="1695691" y="4409954"/>
            <a:ext cx="8802547" cy="118061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8385842" y="4728248"/>
            <a:ext cx="1907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Make the box-plot</a:t>
            </a: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 flipH="1" flipV="1">
            <a:off x="7760825" y="4317357"/>
            <a:ext cx="1082233" cy="4282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9871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252" y="1342663"/>
            <a:ext cx="4736614" cy="463909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377387" y="353028"/>
            <a:ext cx="105339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We end up with a 91 page PDF ball that shows the MDS axes and taxa graphed by patient ID.</a:t>
            </a: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We see a strong subject-effect.  The tendency of the microbiome to be stable over the two time points.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4438" y="1296364"/>
            <a:ext cx="5091475" cy="4843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965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735" y="531380"/>
            <a:ext cx="10272226" cy="608355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16689" y="167836"/>
            <a:ext cx="9777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With a few more lines of “stupid R tricks”, we can actually add the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datapoints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to the boxplots…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677609" y="6335172"/>
            <a:ext cx="1074902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https://github.com/afodor/metagenomicsTools/blob/master/src/classExamples/ch2018/pdfBall.txt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5752618" y="4762982"/>
            <a:ext cx="9838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9479665" y="5272269"/>
            <a:ext cx="8044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8893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431" y="1041721"/>
            <a:ext cx="5473299" cy="528963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16689" y="167836"/>
            <a:ext cx="9777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With a few more lines of “stupid R tricks”, we can actually add the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datapoints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to the boxplots…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5523" y="949124"/>
            <a:ext cx="5796199" cy="5549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009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44882" y="444674"/>
            <a:ext cx="1098249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This spreadsheet has the following features: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The taxa are columns; the rows are samples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The metadata (urban vs. rural,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timepoint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) are in the same spreadsheet as the relative abundance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The counts are log-normalized according to the following formula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0809" y="1964844"/>
            <a:ext cx="5903739" cy="267696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808099" y="4511562"/>
            <a:ext cx="46968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https://www.nature.com/articles/ismej2013106</a:t>
            </a:r>
          </a:p>
        </p:txBody>
      </p:sp>
    </p:spTree>
    <p:extLst>
      <p:ext uri="{BB962C8B-B14F-4D97-AF65-F5344CB8AC3E}">
        <p14:creationId xmlns:p14="http://schemas.microsoft.com/office/powerpoint/2010/main" val="1180504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57408" y="688932"/>
            <a:ext cx="724653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If you have your own dataset…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We can work with you to get your data into the same format 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(or to modify your R code to work with your table!)</a:t>
            </a:r>
          </a:p>
        </p:txBody>
      </p:sp>
    </p:spTree>
    <p:extLst>
      <p:ext uri="{BB962C8B-B14F-4D97-AF65-F5344CB8AC3E}">
        <p14:creationId xmlns:p14="http://schemas.microsoft.com/office/powerpoint/2010/main" val="1587977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10228" y="665544"/>
            <a:ext cx="446789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Normalizing your data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PCA Ordination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Graphing everything into one big PDF ball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Some Simple Statistical Models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Some Not So Simple Statistical Models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3252486" y="833372"/>
            <a:ext cx="12095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8516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617</TotalTime>
  <Words>1685</Words>
  <Application>Microsoft Office PowerPoint</Application>
  <PresentationFormat>Widescreen</PresentationFormat>
  <Paragraphs>221</Paragraphs>
  <Slides>63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68" baseType="lpstr">
      <vt:lpstr>Arial</vt:lpstr>
      <vt:lpstr>Calibri</vt:lpstr>
      <vt:lpstr>Calibri Light</vt:lpstr>
      <vt:lpstr>Courier New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UNC Charlotte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Fodor, Anthony</dc:creator>
  <cp:lastModifiedBy>Fodor, Anthony</cp:lastModifiedBy>
  <cp:revision>122</cp:revision>
  <dcterms:created xsi:type="dcterms:W3CDTF">2018-10-12T18:15:23Z</dcterms:created>
  <dcterms:modified xsi:type="dcterms:W3CDTF">2018-10-15T19:26:58Z</dcterms:modified>
</cp:coreProperties>
</file>